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8" r:id="rId11"/>
    <p:sldId id="266" r:id="rId12"/>
    <p:sldId id="267" r:id="rId13"/>
  </p:sldIdLst>
  <p:sldSz cx="12192000" cy="6858000"/>
  <p:notesSz cx="6858000" cy="12192000"/>
  <p:embeddedFontLst>
    <p:embeddedFont>
      <p:font typeface="M PLUS 1 Medium" pitchFamily="50" charset="-128"/>
      <p:regular r:id="rId15"/>
    </p:embeddedFont>
    <p:embeddedFont>
      <p:font typeface="游ゴシック" panose="020B0400000000000000" pitchFamily="50" charset="-128"/>
      <p:regular r:id="rId16"/>
      <p:bold r:id="rId1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30" autoAdjust="0"/>
    <p:restoredTop sz="78420" autoAdjust="0"/>
  </p:normalViewPr>
  <p:slideViewPr>
    <p:cSldViewPr snapToGrid="0" snapToObjects="1">
      <p:cViewPr varScale="1">
        <p:scale>
          <a:sx n="56" d="100"/>
          <a:sy n="56" d="100"/>
        </p:scale>
        <p:origin x="86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42614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ME2208</a:t>
            </a:r>
            <a:r>
              <a:rPr lang="ja-JP" altLang="en-US" dirty="0"/>
              <a:t>髙橋が、</a:t>
            </a:r>
            <a:endParaRPr lang="en-US" altLang="ja-JP" dirty="0"/>
          </a:p>
          <a:p>
            <a:r>
              <a:rPr lang="ja-JP" altLang="en-US" dirty="0"/>
              <a:t>九州工業大学大学院生命体工学研究科の高専インターンシップの発表を始めます。</a:t>
            </a:r>
            <a:endParaRPr lang="en-US" altLang="ja-JP" dirty="0"/>
          </a:p>
          <a:p>
            <a:r>
              <a:rPr lang="ja-JP" altLang="en-US" dirty="0"/>
              <a:t>よろしくお願いします。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取得したデータを比較した結果です。</a:t>
            </a:r>
            <a:endParaRPr lang="en-US" altLang="ja-JP" dirty="0"/>
          </a:p>
          <a:p>
            <a:r>
              <a:rPr lang="ja-JP" altLang="en-US" dirty="0"/>
              <a:t>実機とシミュレーションで値が合わないということが起こりました。</a:t>
            </a:r>
            <a:endParaRPr lang="en-US" altLang="ja-JP" dirty="0"/>
          </a:p>
          <a:p>
            <a:r>
              <a:rPr lang="ja-JP" altLang="en-US" dirty="0"/>
              <a:t>原因としては、機械系のゲインの値が不明だったことが挙げられます。</a:t>
            </a:r>
            <a:endParaRPr lang="en-US" altLang="ja-JP" dirty="0"/>
          </a:p>
          <a:p>
            <a:r>
              <a:rPr lang="ja-JP" altLang="en-US" dirty="0"/>
              <a:t>制御器のゲインを実機</a:t>
            </a:r>
            <a:endParaRPr lang="en-US" altLang="ja-JP" dirty="0"/>
          </a:p>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1200" cap="none" spc="0" normalizeH="0" baseline="0" noProof="0">
              <a:ln>
                <a:noFill/>
              </a:ln>
              <a:solidFill>
                <a:prstClr val="black"/>
              </a:solidFill>
              <a:effectLst/>
              <a:uLnTx/>
              <a:uFillTx/>
              <a:latin typeface="游ゴシック"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最後に感想</a:t>
            </a:r>
            <a:endParaRPr lang="en-US" altLang="ja-JP" dirty="0"/>
          </a:p>
          <a:p>
            <a:endParaRPr lang="en-US" altLang="ja-JP" dirty="0"/>
          </a:p>
          <a:p>
            <a:r>
              <a:rPr lang="ja-JP" altLang="en-US" dirty="0"/>
              <a:t>本科の座学を深く</a:t>
            </a:r>
            <a:endParaRPr lang="en-US" altLang="ja-JP" dirty="0"/>
          </a:p>
          <a:p>
            <a:r>
              <a:rPr lang="ja-JP" altLang="en-US" dirty="0"/>
              <a:t>九工大の授業</a:t>
            </a:r>
            <a:endParaRPr lang="en-US" altLang="ja-JP" dirty="0"/>
          </a:p>
          <a:p>
            <a:r>
              <a:rPr lang="ja-JP" altLang="en-US" dirty="0"/>
              <a:t>研究室の学生の方とも気軽に話をできましたし、先生ともよく話をしました。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研究室の雰囲気は、自分に合っているなと感じました。</a:t>
            </a:r>
            <a:endParaRPr lang="en-US" altLang="ja-JP" dirty="0"/>
          </a:p>
          <a:p>
            <a:r>
              <a:rPr lang="ja-JP" altLang="en-US" dirty="0"/>
              <a:t>また、他高専の学生との交流があって、話をしているうちに、自分の社会的立ち位置が分かりました。</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発表構成はこのようになっています。順番に、</a:t>
            </a:r>
            <a:r>
              <a:rPr lang="en-US" altLang="ja-JP"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まず </a:t>
            </a:r>
            <a:r>
              <a:rPr lang="en-US" altLang="ja-JP" dirty="0"/>
              <a:t>~ </a:t>
            </a:r>
            <a:r>
              <a:rPr lang="ja-JP" altLang="en-US" dirty="0"/>
              <a:t>ですが、</a:t>
            </a:r>
            <a:endParaRPr lang="en-US" altLang="ja-JP" dirty="0"/>
          </a:p>
          <a:p>
            <a:r>
              <a:rPr lang="ja-JP" altLang="en-US" dirty="0"/>
              <a:t>私は、就職を優先して、進路を検討中ですが、大学院の様子を知っておきたいと思ったため、</a:t>
            </a:r>
            <a:endParaRPr lang="en-US" altLang="ja-JP" dirty="0"/>
          </a:p>
          <a:p>
            <a:r>
              <a:rPr lang="ja-JP" altLang="en-US" dirty="0"/>
              <a:t>研究を体験できる九工大のインターンシップに参加しました。</a:t>
            </a:r>
            <a:endParaRPr lang="en-US" altLang="ja-JP" dirty="0"/>
          </a:p>
          <a:p>
            <a:endParaRPr lang="en-US" altLang="ja-JP" dirty="0"/>
          </a:p>
          <a:p>
            <a:r>
              <a:rPr lang="ja-JP" altLang="en-US" dirty="0"/>
              <a:t>もう一つは、本科のパワーエレクトロニクスの授業を受けて興味があったので、</a:t>
            </a:r>
            <a:endParaRPr lang="en-US" altLang="ja-JP" dirty="0"/>
          </a:p>
          <a:p>
            <a:r>
              <a:rPr lang="ja-JP" altLang="en-US" dirty="0"/>
              <a:t>パワーエレクトロニクスの研究を体験しました。</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続いて、受け入れ先の紹介です。</a:t>
            </a:r>
            <a:endParaRPr lang="en-US" altLang="ja-JP" dirty="0"/>
          </a:p>
          <a:p>
            <a:r>
              <a:rPr lang="en-US" altLang="ja-JP" dirty="0"/>
              <a:t>~ </a:t>
            </a:r>
            <a:r>
              <a:rPr lang="ja-JP" altLang="en-US" dirty="0"/>
              <a:t>研究室でインターンに参加させて頂きました。</a:t>
            </a:r>
            <a:endParaRPr lang="en-US" altLang="ja-JP" dirty="0"/>
          </a:p>
          <a:p>
            <a:r>
              <a:rPr lang="ja-JP" altLang="en-US" dirty="0"/>
              <a:t>本科の授業で使った教科書の著者の方です。</a:t>
            </a:r>
            <a:endParaRPr lang="en-US" altLang="ja-JP" dirty="0"/>
          </a:p>
          <a:p>
            <a:endParaRPr lang="en-US" altLang="ja-JP" dirty="0"/>
          </a:p>
          <a:p>
            <a:r>
              <a:rPr lang="ja-JP" altLang="en-US" dirty="0"/>
              <a:t>私の活動テーマは</a:t>
            </a:r>
            <a:endParaRPr lang="en-US" altLang="ja-JP" dirty="0"/>
          </a:p>
          <a:p>
            <a:r>
              <a:rPr lang="ja-JP" altLang="en-US" dirty="0"/>
              <a:t>永久磁石動機電動機の速度制御です。</a:t>
            </a:r>
            <a:endParaRPr lang="en-US" altLang="ja-JP" dirty="0"/>
          </a:p>
          <a:p>
            <a:r>
              <a:rPr lang="ja-JP" altLang="en-US" dirty="0"/>
              <a:t>研究のキーワードとして </a:t>
            </a:r>
            <a:r>
              <a:rPr lang="en-US" altLang="ja-JP" dirty="0"/>
              <a:t>~</a:t>
            </a:r>
          </a:p>
          <a:p>
            <a:endParaRPr lang="en-US" altLang="ja-JP" dirty="0"/>
          </a:p>
          <a:p>
            <a:r>
              <a:rPr lang="ja-JP" altLang="en-US" dirty="0"/>
              <a:t>生命体工学研究科の特徴として、</a:t>
            </a:r>
            <a:endParaRPr lang="en-US" altLang="ja-JP" dirty="0"/>
          </a:p>
          <a:p>
            <a:r>
              <a:rPr lang="ja-JP" altLang="en-US" dirty="0"/>
              <a:t>学部が無く外部生を積極的に募集しているので、</a:t>
            </a:r>
            <a:endParaRPr lang="en-US" altLang="ja-JP" dirty="0"/>
          </a:p>
          <a:p>
            <a:r>
              <a:rPr lang="ja-JP" altLang="en-US" dirty="0"/>
              <a:t>専攻科から受験もしやすいことが特徴です。</a:t>
            </a:r>
            <a:endParaRPr lang="en-US" altLang="ja-JP" dirty="0"/>
          </a:p>
          <a:p>
            <a:r>
              <a:rPr lang="ja-JP" altLang="en-US" dirty="0"/>
              <a:t>来年から専攻科生推薦選抜が始まるそうです。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インターンシップの活動内容はこのようになっています。</a:t>
            </a:r>
            <a:endParaRPr lang="en-US" altLang="ja-JP" dirty="0"/>
          </a:p>
          <a:p>
            <a:r>
              <a:rPr lang="ja-JP" altLang="en-US" dirty="0"/>
              <a:t>今回の活動のメインは、</a:t>
            </a:r>
            <a:r>
              <a:rPr lang="en-US" altLang="ja-JP" dirty="0"/>
              <a:t>PMSM</a:t>
            </a:r>
            <a:r>
              <a:rPr lang="ja-JP" altLang="en-US" dirty="0"/>
              <a:t>の実機とシミュレーションの応答特性比較です。</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パワーエレクトロニクスの基礎学習です。</a:t>
            </a:r>
            <a:endParaRPr lang="en-US" altLang="ja-JP" dirty="0"/>
          </a:p>
          <a:p>
            <a:endParaRPr lang="en-US" altLang="ja-JP" dirty="0"/>
          </a:p>
          <a:p>
            <a:r>
              <a:rPr lang="ja-JP" altLang="en-US" dirty="0"/>
              <a:t>本科の授業で習った内容と</a:t>
            </a:r>
            <a:endParaRPr lang="en-US" altLang="ja-JP" dirty="0"/>
          </a:p>
          <a:p>
            <a:r>
              <a:rPr lang="ja-JP" altLang="en-US" dirty="0"/>
              <a:t>プラス</a:t>
            </a:r>
            <a:r>
              <a:rPr lang="en-US" altLang="ja-JP" dirty="0"/>
              <a:t>α</a:t>
            </a:r>
            <a:r>
              <a:rPr lang="ja-JP" altLang="en-US" dirty="0"/>
              <a:t>の</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PSIM</a:t>
            </a:r>
            <a:r>
              <a:rPr lang="ja-JP" altLang="en-US" dirty="0"/>
              <a:t>という回路シミュレータを使って動作を理解しました。</a:t>
            </a:r>
          </a:p>
          <a:p>
            <a:endParaRPr lang="ja-JP" altLang="en-US" dirty="0"/>
          </a:p>
          <a:p>
            <a:r>
              <a:rPr lang="ja-JP" altLang="en-US" dirty="0"/>
              <a:t>本科の授業で扱っていた教科書の著者の先生から、手厚い指導を頂きました。</a:t>
            </a:r>
          </a:p>
          <a:p>
            <a:r>
              <a:rPr lang="ja-JP" altLang="en-US" dirty="0"/>
              <a:t>内容として、コンバータ・インバータ回路は、本科時代に習った部分の復習に加えて、</a:t>
            </a:r>
          </a:p>
          <a:p>
            <a:r>
              <a:rPr lang="en-US" altLang="ja-JP" dirty="0"/>
              <a:t>Zeta</a:t>
            </a:r>
            <a:r>
              <a:rPr lang="ja-JP" altLang="en-US" dirty="0"/>
              <a:t>・</a:t>
            </a:r>
            <a:r>
              <a:rPr lang="en-US" altLang="ja-JP" dirty="0"/>
              <a:t>Cuk</a:t>
            </a:r>
            <a:r>
              <a:rPr lang="ja-JP" altLang="en-US" dirty="0"/>
              <a:t>・</a:t>
            </a:r>
            <a:r>
              <a:rPr lang="en-US" altLang="ja-JP" dirty="0" err="1"/>
              <a:t>Sepic</a:t>
            </a:r>
            <a:r>
              <a:rPr lang="ja-JP" altLang="en-US" dirty="0"/>
              <a:t>コンバータ等、新規の内容にも取り組みました。</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続いて、</a:t>
            </a:r>
            <a:r>
              <a:rPr lang="en-US" altLang="ja-JP" dirty="0"/>
              <a:t>PMSM</a:t>
            </a:r>
            <a:r>
              <a:rPr lang="ja-JP" altLang="en-US" dirty="0"/>
              <a:t>のセンサレス制御についてですが、この研究を一言で表すと、</a:t>
            </a:r>
            <a:endParaRPr lang="en-US" altLang="ja-JP" dirty="0"/>
          </a:p>
          <a:p>
            <a:r>
              <a:rPr lang="ja-JP" altLang="en-US" dirty="0"/>
              <a:t>交流モータを直流モデルで制御する研究です。</a:t>
            </a:r>
            <a:endParaRPr lang="en-US" altLang="ja-JP" dirty="0"/>
          </a:p>
          <a:p>
            <a:endParaRPr lang="en-US" altLang="ja-JP" dirty="0"/>
          </a:p>
          <a:p>
            <a:r>
              <a:rPr lang="ja-JP" altLang="en-US" dirty="0"/>
              <a:t>具体的には、三相交流を変換し、直流成分を作りだして、モータの磁束、トルクを推定し、モータの回転数を制御するという流れになっています。</a:t>
            </a:r>
            <a:endParaRPr lang="en-US" altLang="ja-JP" dirty="0"/>
          </a:p>
          <a:p>
            <a:r>
              <a:rPr lang="ja-JP" altLang="en-US" dirty="0"/>
              <a:t>センサレスという名前は、回転数を検知するセンサを付けることなく制御できることから名前が付けられています。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続いて、</a:t>
            </a:r>
            <a:r>
              <a:rPr lang="en-US" altLang="ja-JP" dirty="0"/>
              <a:t>PI</a:t>
            </a:r>
            <a:r>
              <a:rPr lang="ja-JP" altLang="en-US" dirty="0"/>
              <a:t>制御モデルについてです。</a:t>
            </a:r>
            <a:endParaRPr lang="en-US" altLang="ja-JP" dirty="0"/>
          </a:p>
          <a:p>
            <a:r>
              <a:rPr lang="ja-JP" altLang="en-US" dirty="0"/>
              <a:t>直流成分を取り出した後に直流モータモデルとして動作するので、</a:t>
            </a:r>
            <a:endParaRPr lang="en-US" altLang="ja-JP" dirty="0"/>
          </a:p>
          <a:p>
            <a:r>
              <a:rPr lang="ja-JP" altLang="en-US" dirty="0"/>
              <a:t>それを、</a:t>
            </a:r>
            <a:r>
              <a:rPr lang="en-US" altLang="ja-JP" dirty="0"/>
              <a:t>PI</a:t>
            </a:r>
            <a:r>
              <a:rPr lang="ja-JP" altLang="en-US" dirty="0"/>
              <a:t>制御器とオブザーバを配置することで、</a:t>
            </a:r>
            <a:endParaRPr lang="en-US" altLang="ja-JP" dirty="0"/>
          </a:p>
          <a:p>
            <a:r>
              <a:rPr lang="ja-JP" altLang="en-US" dirty="0"/>
              <a:t>モータを制御しています。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dirty="0"/>
              <a:t>実機モータの特性を取得している様子です</a:t>
            </a:r>
            <a:endParaRPr lang="en-US" altLang="ja-JP" dirty="0"/>
          </a:p>
          <a:p>
            <a:r>
              <a:rPr lang="ja-JP" altLang="en-US" dirty="0"/>
              <a:t>モータ制御用の</a:t>
            </a:r>
            <a:r>
              <a:rPr lang="en-US" altLang="ja-JP" dirty="0"/>
              <a:t>FPGA</a:t>
            </a:r>
            <a:r>
              <a:rPr lang="ja-JP" altLang="en-US" dirty="0"/>
              <a:t>があって、そこから専用ソフトウェアや、</a:t>
            </a:r>
            <a:endParaRPr lang="en-US" altLang="ja-JP" dirty="0"/>
          </a:p>
          <a:p>
            <a:r>
              <a:rPr lang="en-US" altLang="ja-JP" dirty="0"/>
              <a:t>C</a:t>
            </a:r>
            <a:r>
              <a:rPr lang="ja-JP" altLang="en-US" dirty="0"/>
              <a:t>のプログラムで制御を行っています。</a:t>
            </a:r>
            <a:endParaRPr lang="en-US" altLang="ja-JP"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3.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グラフ, 折れ線グラフ&#10;&#10;自動的に生成された説明">
            <a:extLst>
              <a:ext uri="{FF2B5EF4-FFF2-40B4-BE49-F238E27FC236}">
                <a16:creationId xmlns:a16="http://schemas.microsoft.com/office/drawing/2014/main" id="{1EE40EFB-0257-0BC6-3D0D-665C05772662}"/>
              </a:ext>
            </a:extLst>
          </p:cNvPr>
          <p:cNvPicPr>
            <a:picLocks noChangeAspect="1"/>
          </p:cNvPicPr>
          <p:nvPr/>
        </p:nvPicPr>
        <p:blipFill>
          <a:blip r:embed="rId4"/>
          <a:stretch>
            <a:fillRect/>
          </a:stretch>
        </p:blipFill>
        <p:spPr>
          <a:xfrm>
            <a:off x="6388154" y="2770553"/>
            <a:ext cx="5233669" cy="3047241"/>
          </a:xfrm>
          <a:prstGeom prst="rect">
            <a:avLst/>
          </a:prstGeom>
        </p:spPr>
      </p:pic>
      <p:pic>
        <p:nvPicPr>
          <p:cNvPr id="3" name="図 2" descr="グラフ, 折れ線グラフ&#10;&#10;自動的に生成された説明">
            <a:extLst>
              <a:ext uri="{FF2B5EF4-FFF2-40B4-BE49-F238E27FC236}">
                <a16:creationId xmlns:a16="http://schemas.microsoft.com/office/drawing/2014/main" id="{B9D52428-BDB0-9916-6668-0C48F1F6AA19}"/>
              </a:ext>
            </a:extLst>
          </p:cNvPr>
          <p:cNvPicPr>
            <a:picLocks noChangeAspect="1"/>
          </p:cNvPicPr>
          <p:nvPr/>
        </p:nvPicPr>
        <p:blipFill>
          <a:blip r:embed="rId5"/>
          <a:stretch>
            <a:fillRect/>
          </a:stretch>
        </p:blipFill>
        <p:spPr>
          <a:xfrm>
            <a:off x="547013" y="4527496"/>
            <a:ext cx="5430051" cy="1290298"/>
          </a:xfrm>
          <a:prstGeom prst="rect">
            <a:avLst/>
          </a:prstGeom>
        </p:spPr>
      </p:pic>
      <p:pic>
        <p:nvPicPr>
          <p:cNvPr id="4" name="図 3" descr="グラフ, 折れ線グラフ&#10;&#10;自動的に生成された説明">
            <a:extLst>
              <a:ext uri="{FF2B5EF4-FFF2-40B4-BE49-F238E27FC236}">
                <a16:creationId xmlns:a16="http://schemas.microsoft.com/office/drawing/2014/main" id="{83CB950E-AB4C-B24A-8711-2998A48344F1}"/>
              </a:ext>
            </a:extLst>
          </p:cNvPr>
          <p:cNvPicPr>
            <a:picLocks noChangeAspect="1"/>
          </p:cNvPicPr>
          <p:nvPr/>
        </p:nvPicPr>
        <p:blipFill>
          <a:blip r:embed="rId6"/>
          <a:stretch>
            <a:fillRect/>
          </a:stretch>
        </p:blipFill>
        <p:spPr>
          <a:xfrm>
            <a:off x="570177" y="2770553"/>
            <a:ext cx="5406887" cy="1290298"/>
          </a:xfrm>
          <a:prstGeom prst="rect">
            <a:avLst/>
          </a:prstGeom>
        </p:spPr>
      </p:pic>
      <p:sp>
        <p:nvSpPr>
          <p:cNvPr id="5" name="テキスト ボックス 4">
            <a:extLst>
              <a:ext uri="{FF2B5EF4-FFF2-40B4-BE49-F238E27FC236}">
                <a16:creationId xmlns:a16="http://schemas.microsoft.com/office/drawing/2014/main" id="{13279CAA-086A-AEA5-7648-1027BCDFD327}"/>
              </a:ext>
            </a:extLst>
          </p:cNvPr>
          <p:cNvSpPr txBox="1"/>
          <p:nvPr/>
        </p:nvSpPr>
        <p:spPr>
          <a:xfrm>
            <a:off x="1458786" y="4060850"/>
            <a:ext cx="3629666" cy="369332"/>
          </a:xfrm>
          <a:prstGeom prst="rect">
            <a:avLst/>
          </a:prstGeom>
          <a:noFill/>
        </p:spPr>
        <p:txBody>
          <a:bodyPr wrap="square" rtlCol="0">
            <a:spAutoFit/>
          </a:bodyPr>
          <a:lstStyle/>
          <a:p>
            <a:r>
              <a:rPr kumimoji="1" lang="ja-JP" altLang="en-US" dirty="0">
                <a:solidFill>
                  <a:srgbClr val="3F5560"/>
                </a:solidFill>
                <a:latin typeface="M PLUS 1 Medium" pitchFamily="50" charset="-128"/>
                <a:ea typeface="M PLUS 1 Medium" pitchFamily="50" charset="-128"/>
              </a:rPr>
              <a:t>実測値をシミュレーションに代入</a:t>
            </a:r>
          </a:p>
        </p:txBody>
      </p:sp>
      <p:sp>
        <p:nvSpPr>
          <p:cNvPr id="6" name="テキスト ボックス 5">
            <a:extLst>
              <a:ext uri="{FF2B5EF4-FFF2-40B4-BE49-F238E27FC236}">
                <a16:creationId xmlns:a16="http://schemas.microsoft.com/office/drawing/2014/main" id="{B1BDCF22-DCB3-9C01-0C87-B3913B134550}"/>
              </a:ext>
            </a:extLst>
          </p:cNvPr>
          <p:cNvSpPr txBox="1"/>
          <p:nvPr/>
        </p:nvSpPr>
        <p:spPr>
          <a:xfrm>
            <a:off x="8076471" y="5915108"/>
            <a:ext cx="1857034" cy="369332"/>
          </a:xfrm>
          <a:prstGeom prst="rect">
            <a:avLst/>
          </a:prstGeom>
          <a:noFill/>
        </p:spPr>
        <p:txBody>
          <a:bodyPr wrap="square" rtlCol="0">
            <a:spAutoFit/>
          </a:bodyPr>
          <a:lstStyle/>
          <a:p>
            <a:r>
              <a:rPr kumimoji="1" lang="ja-JP" altLang="en-US" dirty="0">
                <a:solidFill>
                  <a:srgbClr val="3F5560"/>
                </a:solidFill>
                <a:latin typeface="M PLUS 1 Medium" pitchFamily="50" charset="-128"/>
                <a:ea typeface="M PLUS 1 Medium" pitchFamily="50" charset="-128"/>
              </a:rPr>
              <a:t>実機の応答特性</a:t>
            </a:r>
          </a:p>
        </p:txBody>
      </p:sp>
      <p:sp>
        <p:nvSpPr>
          <p:cNvPr id="7" name="テキスト ボックス 6">
            <a:extLst>
              <a:ext uri="{FF2B5EF4-FFF2-40B4-BE49-F238E27FC236}">
                <a16:creationId xmlns:a16="http://schemas.microsoft.com/office/drawing/2014/main" id="{C7364842-782F-B6A9-1C05-5D1F2EFEA1FD}"/>
              </a:ext>
            </a:extLst>
          </p:cNvPr>
          <p:cNvSpPr txBox="1"/>
          <p:nvPr/>
        </p:nvSpPr>
        <p:spPr>
          <a:xfrm>
            <a:off x="641809" y="5915108"/>
            <a:ext cx="5263620" cy="369332"/>
          </a:xfrm>
          <a:prstGeom prst="rect">
            <a:avLst/>
          </a:prstGeom>
          <a:noFill/>
        </p:spPr>
        <p:txBody>
          <a:bodyPr wrap="square" rtlCol="0">
            <a:spAutoFit/>
          </a:bodyPr>
          <a:lstStyle/>
          <a:p>
            <a:r>
              <a:rPr kumimoji="1" lang="ja-JP" altLang="en-US" dirty="0">
                <a:solidFill>
                  <a:srgbClr val="3F5560"/>
                </a:solidFill>
                <a:latin typeface="M PLUS 1 Medium" pitchFamily="50" charset="-128"/>
                <a:ea typeface="M PLUS 1 Medium" pitchFamily="50" charset="-128"/>
              </a:rPr>
              <a:t>制御器のゲインを変更して実機の応答に近づける</a:t>
            </a:r>
          </a:p>
        </p:txBody>
      </p:sp>
      <p:sp>
        <p:nvSpPr>
          <p:cNvPr id="8" name="吹き出し: 四角形 7">
            <a:extLst>
              <a:ext uri="{FF2B5EF4-FFF2-40B4-BE49-F238E27FC236}">
                <a16:creationId xmlns:a16="http://schemas.microsoft.com/office/drawing/2014/main" id="{CA446A11-FD9F-1088-197D-42DC11376219}"/>
              </a:ext>
            </a:extLst>
          </p:cNvPr>
          <p:cNvSpPr/>
          <p:nvPr/>
        </p:nvSpPr>
        <p:spPr>
          <a:xfrm>
            <a:off x="6570385" y="1725728"/>
            <a:ext cx="2705828" cy="664112"/>
          </a:xfrm>
          <a:prstGeom prst="wedgeRectCallout">
            <a:avLst>
              <a:gd name="adj1" fmla="val -47895"/>
              <a:gd name="adj2" fmla="val 65020"/>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実機とシミュレーションで特性が合わない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フェンスに囲まれている建物&#10;&#10;低い精度で自動的に生成された説明">
            <a:extLst>
              <a:ext uri="{FF2B5EF4-FFF2-40B4-BE49-F238E27FC236}">
                <a16:creationId xmlns:a16="http://schemas.microsoft.com/office/drawing/2014/main" id="{EEF30C12-AAE5-1432-C495-1E50B12619E8}"/>
              </a:ext>
            </a:extLst>
          </p:cNvPr>
          <p:cNvPicPr>
            <a:picLocks noChangeAspect="1"/>
          </p:cNvPicPr>
          <p:nvPr/>
        </p:nvPicPr>
        <p:blipFill>
          <a:blip r:embed="rId4"/>
          <a:stretch>
            <a:fillRect/>
          </a:stretch>
        </p:blipFill>
        <p:spPr>
          <a:xfrm>
            <a:off x="8369438" y="1540041"/>
            <a:ext cx="3437551" cy="20905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コンピュータ が含まれている画像&#10;&#10;自動的に生成された説明">
            <a:extLst>
              <a:ext uri="{FF2B5EF4-FFF2-40B4-BE49-F238E27FC236}">
                <a16:creationId xmlns:a16="http://schemas.microsoft.com/office/drawing/2014/main" id="{2C4A4295-DAF9-DA4E-0486-9AD9638926CF}"/>
              </a:ext>
            </a:extLst>
          </p:cNvPr>
          <p:cNvPicPr>
            <a:picLocks noChangeAspect="1"/>
          </p:cNvPicPr>
          <p:nvPr/>
        </p:nvPicPr>
        <p:blipFill>
          <a:blip r:embed="rId4"/>
          <a:stretch>
            <a:fillRect/>
          </a:stretch>
        </p:blipFill>
        <p:spPr>
          <a:xfrm>
            <a:off x="7716254" y="1750099"/>
            <a:ext cx="3464712" cy="1949022"/>
          </a:xfrm>
          <a:prstGeom prst="rect">
            <a:avLst/>
          </a:prstGeom>
        </p:spPr>
      </p:pic>
      <p:sp>
        <p:nvSpPr>
          <p:cNvPr id="3" name="吹き出し: 四角形 2">
            <a:extLst>
              <a:ext uri="{FF2B5EF4-FFF2-40B4-BE49-F238E27FC236}">
                <a16:creationId xmlns:a16="http://schemas.microsoft.com/office/drawing/2014/main" id="{43BE5857-6205-26EA-1DD9-0933CA551A06}"/>
              </a:ext>
            </a:extLst>
          </p:cNvPr>
          <p:cNvSpPr/>
          <p:nvPr/>
        </p:nvSpPr>
        <p:spPr>
          <a:xfrm>
            <a:off x="8475138" y="464676"/>
            <a:ext cx="2705828" cy="993939"/>
          </a:xfrm>
          <a:prstGeom prst="wedgeRectCallout">
            <a:avLst>
              <a:gd name="adj1" fmla="val -17387"/>
              <a:gd name="adj2" fmla="val 71825"/>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今回扱った</a:t>
            </a:r>
            <a:endParaRPr kumimoji="1" lang="en-US" altLang="ja-JP" dirty="0">
              <a:solidFill>
                <a:srgbClr val="3F5560"/>
              </a:solidFill>
              <a:latin typeface="M PLUS 1 Medium" pitchFamily="50" charset="-128"/>
              <a:ea typeface="M PLUS 1 Medium" pitchFamily="50" charset="-128"/>
            </a:endParaRPr>
          </a:p>
          <a:p>
            <a:pPr algn="ctr"/>
            <a:r>
              <a:rPr kumimoji="1" lang="ja-JP" altLang="en-US" dirty="0">
                <a:solidFill>
                  <a:srgbClr val="3F5560"/>
                </a:solidFill>
                <a:latin typeface="M PLUS 1 Medium" pitchFamily="50" charset="-128"/>
                <a:ea typeface="M PLUS 1 Medium" pitchFamily="50" charset="-128"/>
              </a:rPr>
              <a:t>永久磁石同期電動機</a:t>
            </a:r>
            <a:endParaRPr kumimoji="1" lang="en-US" altLang="ja-JP" dirty="0">
              <a:solidFill>
                <a:srgbClr val="3F5560"/>
              </a:solidFill>
              <a:latin typeface="M PLUS 1 Medium" pitchFamily="50" charset="-128"/>
              <a:ea typeface="M PLUS 1 Medium" pitchFamily="50" charset="-128"/>
            </a:endParaRPr>
          </a:p>
          <a:p>
            <a:pPr algn="ctr"/>
            <a:r>
              <a:rPr kumimoji="1" lang="en-US" altLang="ja-JP" dirty="0">
                <a:solidFill>
                  <a:srgbClr val="3F5560"/>
                </a:solidFill>
                <a:latin typeface="M PLUS 1 Medium" pitchFamily="50" charset="-128"/>
                <a:ea typeface="M PLUS 1 Medium" pitchFamily="50" charset="-128"/>
              </a:rPr>
              <a:t>PMSM</a:t>
            </a:r>
          </a:p>
        </p:txBody>
      </p:sp>
      <p:sp>
        <p:nvSpPr>
          <p:cNvPr id="4" name="吹き出し: 四角形 3">
            <a:extLst>
              <a:ext uri="{FF2B5EF4-FFF2-40B4-BE49-F238E27FC236}">
                <a16:creationId xmlns:a16="http://schemas.microsoft.com/office/drawing/2014/main" id="{1FFFBFE5-3FBF-EBBF-A883-9F7012639DD1}"/>
              </a:ext>
            </a:extLst>
          </p:cNvPr>
          <p:cNvSpPr/>
          <p:nvPr/>
        </p:nvSpPr>
        <p:spPr>
          <a:xfrm>
            <a:off x="6368715" y="4080910"/>
            <a:ext cx="1138991" cy="2170118"/>
          </a:xfrm>
          <a:prstGeom prst="wedgeRectCallout">
            <a:avLst>
              <a:gd name="adj1" fmla="val 65152"/>
              <a:gd name="adj2" fmla="val -19858"/>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他の</a:t>
            </a:r>
            <a:endParaRPr kumimoji="1" lang="en-US" altLang="ja-JP" dirty="0">
              <a:solidFill>
                <a:srgbClr val="3F5560"/>
              </a:solidFill>
              <a:latin typeface="M PLUS 1 Medium" pitchFamily="50" charset="-128"/>
              <a:ea typeface="M PLUS 1 Medium" pitchFamily="50" charset="-128"/>
            </a:endParaRPr>
          </a:p>
          <a:p>
            <a:pPr algn="ctr"/>
            <a:r>
              <a:rPr kumimoji="1" lang="ja-JP" altLang="en-US" dirty="0">
                <a:solidFill>
                  <a:srgbClr val="3F5560"/>
                </a:solidFill>
                <a:latin typeface="M PLUS 1 Medium" pitchFamily="50" charset="-128"/>
                <a:ea typeface="M PLUS 1 Medium" pitchFamily="50" charset="-128"/>
              </a:rPr>
              <a:t>研究内容</a:t>
            </a:r>
            <a:endParaRPr kumimoji="1" lang="en-US" altLang="ja-JP" dirty="0">
              <a:solidFill>
                <a:srgbClr val="3F5560"/>
              </a:solidFill>
              <a:latin typeface="M PLUS 1 Medium" pitchFamily="50" charset="-128"/>
              <a:ea typeface="M PLUS 1 Medium" pitchFamily="50" charset="-128"/>
            </a:endParaRPr>
          </a:p>
          <a:p>
            <a:pPr algn="ctr"/>
            <a:endParaRPr kumimoji="1" lang="en-US" altLang="ja-JP" dirty="0">
              <a:solidFill>
                <a:srgbClr val="3F5560"/>
              </a:solidFill>
              <a:latin typeface="M PLUS 1 Medium" pitchFamily="50" charset="-128"/>
              <a:ea typeface="M PLUS 1 Medium" pitchFamily="50" charset="-128"/>
            </a:endParaRPr>
          </a:p>
          <a:p>
            <a:pPr algn="ctr"/>
            <a:r>
              <a:rPr kumimoji="1" lang="ja-JP" altLang="en-US" dirty="0">
                <a:solidFill>
                  <a:srgbClr val="3F5560"/>
                </a:solidFill>
                <a:latin typeface="M PLUS 1 Medium" pitchFamily="50" charset="-128"/>
                <a:ea typeface="M PLUS 1 Medium" pitchFamily="50" charset="-128"/>
              </a:rPr>
              <a:t>ダブル</a:t>
            </a:r>
            <a:endParaRPr kumimoji="1" lang="en-US" altLang="ja-JP" dirty="0">
              <a:solidFill>
                <a:srgbClr val="3F5560"/>
              </a:solidFill>
              <a:latin typeface="M PLUS 1 Medium" pitchFamily="50" charset="-128"/>
              <a:ea typeface="M PLUS 1 Medium" pitchFamily="50" charset="-128"/>
            </a:endParaRPr>
          </a:p>
          <a:p>
            <a:pPr algn="ctr"/>
            <a:r>
              <a:rPr kumimoji="1" lang="ja-JP" altLang="en-US" dirty="0">
                <a:solidFill>
                  <a:srgbClr val="3F5560"/>
                </a:solidFill>
                <a:latin typeface="M PLUS 1 Medium" pitchFamily="50" charset="-128"/>
                <a:ea typeface="M PLUS 1 Medium" pitchFamily="50" charset="-128"/>
              </a:rPr>
              <a:t>ステータモータ</a:t>
            </a:r>
            <a:endParaRPr kumimoji="1" lang="en-US" altLang="ja-JP" dirty="0">
              <a:solidFill>
                <a:srgbClr val="3F5560"/>
              </a:solidFill>
              <a:latin typeface="M PLUS 1 Medium" pitchFamily="50" charset="-128"/>
              <a:ea typeface="M PLUS 1 Medium" pitchFamily="50" charset="-128"/>
            </a:endParaRPr>
          </a:p>
          <a:p>
            <a:pPr algn="ctr"/>
            <a:r>
              <a:rPr kumimoji="1" lang="en-US" altLang="ja-JP" dirty="0">
                <a:solidFill>
                  <a:srgbClr val="3F5560"/>
                </a:solidFill>
                <a:latin typeface="M PLUS 1 Medium" pitchFamily="50" charset="-128"/>
                <a:ea typeface="M PLUS 1 Medium" pitchFamily="50" charset="-128"/>
              </a:rPr>
              <a:t>(</a:t>
            </a:r>
            <a:r>
              <a:rPr kumimoji="1" lang="ja-JP" altLang="en-US" dirty="0">
                <a:solidFill>
                  <a:srgbClr val="3F5560"/>
                </a:solidFill>
                <a:latin typeface="M PLUS 1 Medium" pitchFamily="50" charset="-128"/>
                <a:ea typeface="M PLUS 1 Medium" pitchFamily="50" charset="-128"/>
              </a:rPr>
              <a:t>手作り</a:t>
            </a:r>
            <a:r>
              <a:rPr kumimoji="1" lang="en-US" altLang="ja-JP" dirty="0">
                <a:solidFill>
                  <a:srgbClr val="3F5560"/>
                </a:solidFill>
                <a:latin typeface="M PLUS 1 Medium" pitchFamily="50" charset="-128"/>
                <a:ea typeface="M PLUS 1 Medium" pitchFamily="50" charset="-128"/>
              </a:rPr>
              <a:t>)</a:t>
            </a:r>
          </a:p>
        </p:txBody>
      </p:sp>
      <p:pic>
        <p:nvPicPr>
          <p:cNvPr id="5" name="図 4" descr="自転車のタイヤ&#10;&#10;低い精度で自動的に生成された説明">
            <a:extLst>
              <a:ext uri="{FF2B5EF4-FFF2-40B4-BE49-F238E27FC236}">
                <a16:creationId xmlns:a16="http://schemas.microsoft.com/office/drawing/2014/main" id="{62A3C69A-9042-0E0E-C500-8D75C6DD799D}"/>
              </a:ext>
            </a:extLst>
          </p:cNvPr>
          <p:cNvPicPr>
            <a:picLocks noChangeAspect="1"/>
          </p:cNvPicPr>
          <p:nvPr/>
        </p:nvPicPr>
        <p:blipFill>
          <a:blip r:embed="rId5"/>
          <a:stretch>
            <a:fillRect/>
          </a:stretch>
        </p:blipFill>
        <p:spPr>
          <a:xfrm>
            <a:off x="7812506" y="3938614"/>
            <a:ext cx="3272208" cy="2454710"/>
          </a:xfrm>
          <a:prstGeom prst="rect">
            <a:avLst/>
          </a:prstGeom>
        </p:spPr>
      </p:pic>
      <p:sp>
        <p:nvSpPr>
          <p:cNvPr id="6" name="吹き出し: 四角形 5">
            <a:extLst>
              <a:ext uri="{FF2B5EF4-FFF2-40B4-BE49-F238E27FC236}">
                <a16:creationId xmlns:a16="http://schemas.microsoft.com/office/drawing/2014/main" id="{83D5E3D9-F187-29F5-3797-A40579FACD1E}"/>
              </a:ext>
            </a:extLst>
          </p:cNvPr>
          <p:cNvSpPr/>
          <p:nvPr/>
        </p:nvSpPr>
        <p:spPr>
          <a:xfrm>
            <a:off x="5464885" y="1337488"/>
            <a:ext cx="2042821" cy="717224"/>
          </a:xfrm>
          <a:prstGeom prst="wedgeRectCallout">
            <a:avLst>
              <a:gd name="adj1" fmla="val -35292"/>
              <a:gd name="adj2" fmla="val 61696"/>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他高専の本科生</a:t>
            </a:r>
            <a:endParaRPr kumimoji="1" lang="en-US" altLang="ja-JP" dirty="0">
              <a:solidFill>
                <a:srgbClr val="3F5560"/>
              </a:solidFill>
              <a:latin typeface="M PLUS 1 Medium" pitchFamily="50" charset="-128"/>
              <a:ea typeface="M PLUS 1 Medium" pitchFamily="50" charset="-128"/>
            </a:endParaRPr>
          </a:p>
          <a:p>
            <a:pPr algn="ctr"/>
            <a:r>
              <a:rPr kumimoji="1" lang="en-US" altLang="ja-JP" dirty="0">
                <a:solidFill>
                  <a:srgbClr val="3F5560"/>
                </a:solidFill>
                <a:latin typeface="M PLUS 1 Medium" pitchFamily="50" charset="-128"/>
                <a:ea typeface="M PLUS 1 Medium" pitchFamily="50" charset="-128"/>
              </a:rPr>
              <a:t>1</a:t>
            </a:r>
            <a:r>
              <a:rPr kumimoji="1" lang="ja-JP" altLang="en-US" dirty="0">
                <a:solidFill>
                  <a:srgbClr val="3F5560"/>
                </a:solidFill>
                <a:latin typeface="M PLUS 1 Medium" pitchFamily="50" charset="-128"/>
                <a:ea typeface="M PLUS 1 Medium" pitchFamily="50" charset="-128"/>
              </a:rPr>
              <a:t>名も参加</a:t>
            </a:r>
            <a:r>
              <a:rPr kumimoji="1" lang="en-US" altLang="ja-JP" dirty="0">
                <a:solidFill>
                  <a:srgbClr val="3F5560"/>
                </a:solidFill>
                <a:latin typeface="M PLUS 1 Medium" pitchFamily="50" charset="-128"/>
                <a:ea typeface="M PLUS 1 Medium" pitchFamily="50" charset="-128"/>
              </a:rPr>
              <a:t>(</a:t>
            </a:r>
            <a:r>
              <a:rPr kumimoji="1" lang="ja-JP" altLang="en-US" dirty="0">
                <a:solidFill>
                  <a:srgbClr val="3F5560"/>
                </a:solidFill>
                <a:latin typeface="M PLUS 1 Medium" pitchFamily="50" charset="-128"/>
                <a:ea typeface="M PLUS 1 Medium" pitchFamily="50" charset="-128"/>
              </a:rPr>
              <a:t>計</a:t>
            </a:r>
            <a:r>
              <a:rPr kumimoji="1" lang="en-US" altLang="ja-JP" dirty="0">
                <a:solidFill>
                  <a:srgbClr val="3F5560"/>
                </a:solidFill>
                <a:latin typeface="M PLUS 1 Medium" pitchFamily="50" charset="-128"/>
                <a:ea typeface="M PLUS 1 Medium" pitchFamily="50" charset="-128"/>
              </a:rPr>
              <a:t>2</a:t>
            </a:r>
            <a:r>
              <a:rPr kumimoji="1" lang="ja-JP" altLang="en-US" dirty="0">
                <a:solidFill>
                  <a:srgbClr val="3F5560"/>
                </a:solidFill>
                <a:latin typeface="M PLUS 1 Medium" pitchFamily="50" charset="-128"/>
                <a:ea typeface="M PLUS 1 Medium" pitchFamily="50" charset="-128"/>
              </a:rPr>
              <a:t>名</a:t>
            </a:r>
            <a:r>
              <a:rPr kumimoji="1" lang="en-US" altLang="ja-JP" dirty="0">
                <a:solidFill>
                  <a:srgbClr val="3F5560"/>
                </a:solidFill>
                <a:latin typeface="M PLUS 1 Medium" pitchFamily="50" charset="-128"/>
                <a:ea typeface="M PLUS 1 Medium" pitchFamily="50" charset="-128"/>
              </a:rPr>
              <a:t>)</a:t>
            </a:r>
          </a:p>
        </p:txBody>
      </p:sp>
      <p:sp>
        <p:nvSpPr>
          <p:cNvPr id="7" name="吹き出し: 四角形 6">
            <a:extLst>
              <a:ext uri="{FF2B5EF4-FFF2-40B4-BE49-F238E27FC236}">
                <a16:creationId xmlns:a16="http://schemas.microsoft.com/office/drawing/2014/main" id="{819CF501-DE2C-C90F-4D9E-22F886FE5F9A}"/>
              </a:ext>
            </a:extLst>
          </p:cNvPr>
          <p:cNvSpPr/>
          <p:nvPr/>
        </p:nvSpPr>
        <p:spPr>
          <a:xfrm>
            <a:off x="1473798" y="5841402"/>
            <a:ext cx="3991087" cy="409626"/>
          </a:xfrm>
          <a:prstGeom prst="wedgeRectCallout">
            <a:avLst>
              <a:gd name="adj1" fmla="val -16246"/>
              <a:gd name="adj2" fmla="val -84479"/>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3F5560"/>
                </a:solidFill>
                <a:latin typeface="M PLUS 1 Medium" pitchFamily="50" charset="-128"/>
                <a:ea typeface="M PLUS 1 Medium" pitchFamily="50" charset="-128"/>
              </a:rPr>
              <a:t>R.5</a:t>
            </a:r>
            <a:r>
              <a:rPr kumimoji="1" lang="ja-JP" altLang="en-US" dirty="0">
                <a:solidFill>
                  <a:srgbClr val="3F5560"/>
                </a:solidFill>
                <a:latin typeface="M PLUS 1 Medium" pitchFamily="50" charset="-128"/>
                <a:ea typeface="M PLUS 1 Medium" pitchFamily="50" charset="-128"/>
              </a:rPr>
              <a:t>から専攻科生推薦選抜が始まる</a:t>
            </a:r>
            <a:endParaRPr kumimoji="1" lang="en-US" altLang="ja-JP" dirty="0">
              <a:solidFill>
                <a:srgbClr val="3F5560"/>
              </a:solidFill>
              <a:latin typeface="M PLUS 1 Medium" pitchFamily="50" charset="-128"/>
              <a:ea typeface="M PLUS 1 Medium" pitchFamily="50"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吹き出し: 四角形 1">
            <a:extLst>
              <a:ext uri="{FF2B5EF4-FFF2-40B4-BE49-F238E27FC236}">
                <a16:creationId xmlns:a16="http://schemas.microsoft.com/office/drawing/2014/main" id="{7B868534-6DB8-52A0-CBBB-7E7B2966A27D}"/>
              </a:ext>
            </a:extLst>
          </p:cNvPr>
          <p:cNvSpPr/>
          <p:nvPr/>
        </p:nvSpPr>
        <p:spPr>
          <a:xfrm>
            <a:off x="9213075" y="585079"/>
            <a:ext cx="2705828" cy="777435"/>
          </a:xfrm>
          <a:prstGeom prst="wedgeRectCallout">
            <a:avLst>
              <a:gd name="adj1" fmla="val -17387"/>
              <a:gd name="adj2" fmla="val 71825"/>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三相電圧型インバータ</a:t>
            </a:r>
            <a:endParaRPr kumimoji="1" lang="en-US" altLang="ja-JP" dirty="0">
              <a:solidFill>
                <a:srgbClr val="3F5560"/>
              </a:solidFill>
              <a:latin typeface="M PLUS 1 Medium" pitchFamily="50" charset="-128"/>
              <a:ea typeface="M PLUS 1 Medium" pitchFamily="50" charset="-128"/>
            </a:endParaRPr>
          </a:p>
        </p:txBody>
      </p:sp>
      <p:pic>
        <p:nvPicPr>
          <p:cNvPr id="3" name="グラフィックス 2">
            <a:extLst>
              <a:ext uri="{FF2B5EF4-FFF2-40B4-BE49-F238E27FC236}">
                <a16:creationId xmlns:a16="http://schemas.microsoft.com/office/drawing/2014/main" id="{A35E80B1-E1D0-8A66-BFE8-906A1BC8A9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32180" y="1806601"/>
            <a:ext cx="6279276" cy="3931469"/>
          </a:xfrm>
          <a:prstGeom prst="rect">
            <a:avLst/>
          </a:prstGeom>
        </p:spPr>
      </p:pic>
      <p:pic>
        <p:nvPicPr>
          <p:cNvPr id="4" name="グラフィックス 3">
            <a:extLst>
              <a:ext uri="{FF2B5EF4-FFF2-40B4-BE49-F238E27FC236}">
                <a16:creationId xmlns:a16="http://schemas.microsoft.com/office/drawing/2014/main" id="{3EFD38FE-952A-239B-941C-7BD80BA5C91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82410" y="3967993"/>
            <a:ext cx="3229046" cy="14009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タイムライン が含まれている画像&#10;&#10;自動的に生成された説明">
            <a:extLst>
              <a:ext uri="{FF2B5EF4-FFF2-40B4-BE49-F238E27FC236}">
                <a16:creationId xmlns:a16="http://schemas.microsoft.com/office/drawing/2014/main" id="{E169E841-FA5A-9CD5-5D98-D99DF387DADA}"/>
              </a:ext>
            </a:extLst>
          </p:cNvPr>
          <p:cNvPicPr>
            <a:picLocks noChangeAspect="1"/>
          </p:cNvPicPr>
          <p:nvPr/>
        </p:nvPicPr>
        <p:blipFill>
          <a:blip r:embed="rId4"/>
          <a:stretch>
            <a:fillRect/>
          </a:stretch>
        </p:blipFill>
        <p:spPr>
          <a:xfrm>
            <a:off x="7449169" y="1538431"/>
            <a:ext cx="4007334" cy="4450950"/>
          </a:xfrm>
          <a:prstGeom prst="rect">
            <a:avLst/>
          </a:prstGeom>
        </p:spPr>
      </p:pic>
      <p:pic>
        <p:nvPicPr>
          <p:cNvPr id="3" name="図 2" descr="ダイアグラム, 概略図&#10;&#10;自動的に生成された説明">
            <a:extLst>
              <a:ext uri="{FF2B5EF4-FFF2-40B4-BE49-F238E27FC236}">
                <a16:creationId xmlns:a16="http://schemas.microsoft.com/office/drawing/2014/main" id="{F3EF6380-6243-40E9-2075-848C7A5BB147}"/>
              </a:ext>
            </a:extLst>
          </p:cNvPr>
          <p:cNvPicPr>
            <a:picLocks noChangeAspect="1"/>
          </p:cNvPicPr>
          <p:nvPr/>
        </p:nvPicPr>
        <p:blipFill>
          <a:blip r:embed="rId5"/>
          <a:stretch>
            <a:fillRect/>
          </a:stretch>
        </p:blipFill>
        <p:spPr>
          <a:xfrm>
            <a:off x="1411357" y="4337667"/>
            <a:ext cx="4684643" cy="1708285"/>
          </a:xfrm>
          <a:prstGeom prst="rect">
            <a:avLst/>
          </a:prstGeom>
        </p:spPr>
      </p:pic>
      <p:pic>
        <p:nvPicPr>
          <p:cNvPr id="4" name="図 3" descr="ダイアグラム&#10;&#10;自動的に生成された説明">
            <a:extLst>
              <a:ext uri="{FF2B5EF4-FFF2-40B4-BE49-F238E27FC236}">
                <a16:creationId xmlns:a16="http://schemas.microsoft.com/office/drawing/2014/main" id="{295250EA-FC1B-58DF-CF2F-9C68A177B3FA}"/>
              </a:ext>
            </a:extLst>
          </p:cNvPr>
          <p:cNvPicPr>
            <a:picLocks noChangeAspect="1"/>
          </p:cNvPicPr>
          <p:nvPr/>
        </p:nvPicPr>
        <p:blipFill>
          <a:blip r:embed="rId6"/>
          <a:stretch>
            <a:fillRect/>
          </a:stretch>
        </p:blipFill>
        <p:spPr>
          <a:xfrm>
            <a:off x="5217670" y="1419090"/>
            <a:ext cx="4009530" cy="1317967"/>
          </a:xfrm>
          <a:prstGeom prst="rect">
            <a:avLst/>
          </a:prstGeom>
        </p:spPr>
      </p:pic>
      <p:cxnSp>
        <p:nvCxnSpPr>
          <p:cNvPr id="5" name="直線矢印コネクタ 4">
            <a:extLst>
              <a:ext uri="{FF2B5EF4-FFF2-40B4-BE49-F238E27FC236}">
                <a16:creationId xmlns:a16="http://schemas.microsoft.com/office/drawing/2014/main" id="{922D9533-2DC5-C213-2D15-1992DDDDB810}"/>
              </a:ext>
            </a:extLst>
          </p:cNvPr>
          <p:cNvCxnSpPr>
            <a:cxnSpLocks/>
          </p:cNvCxnSpPr>
          <p:nvPr/>
        </p:nvCxnSpPr>
        <p:spPr>
          <a:xfrm flipV="1">
            <a:off x="6255749" y="4506986"/>
            <a:ext cx="1033670" cy="56984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4CC2793D-E060-DDA5-006B-C6C3FDAE020D}"/>
              </a:ext>
            </a:extLst>
          </p:cNvPr>
          <p:cNvCxnSpPr>
            <a:cxnSpLocks/>
          </p:cNvCxnSpPr>
          <p:nvPr/>
        </p:nvCxnSpPr>
        <p:spPr>
          <a:xfrm>
            <a:off x="9280558" y="2078074"/>
            <a:ext cx="36443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7" name="テキスト ボックス 6">
            <a:extLst>
              <a:ext uri="{FF2B5EF4-FFF2-40B4-BE49-F238E27FC236}">
                <a16:creationId xmlns:a16="http://schemas.microsoft.com/office/drawing/2014/main" id="{32D518FD-4CBF-A9A1-AB2F-14C20FCAA694}"/>
              </a:ext>
            </a:extLst>
          </p:cNvPr>
          <p:cNvSpPr txBox="1"/>
          <p:nvPr/>
        </p:nvSpPr>
        <p:spPr>
          <a:xfrm>
            <a:off x="5782731" y="2772354"/>
            <a:ext cx="2879407" cy="369332"/>
          </a:xfrm>
          <a:prstGeom prst="rect">
            <a:avLst/>
          </a:prstGeom>
          <a:noFill/>
        </p:spPr>
        <p:txBody>
          <a:bodyPr wrap="square" rtlCol="0">
            <a:spAutoFit/>
          </a:bodyPr>
          <a:lstStyle/>
          <a:p>
            <a:r>
              <a:rPr kumimoji="1" lang="en-US" altLang="ja-JP" dirty="0">
                <a:solidFill>
                  <a:srgbClr val="3F5560"/>
                </a:solidFill>
                <a:latin typeface="M PLUS 1 Medium" pitchFamily="50" charset="-128"/>
                <a:ea typeface="M PLUS 1 Medium" pitchFamily="50" charset="-128"/>
              </a:rPr>
              <a:t>MATLAB </a:t>
            </a:r>
            <a:r>
              <a:rPr kumimoji="1" lang="ja-JP" altLang="en-US" dirty="0">
                <a:solidFill>
                  <a:srgbClr val="3F5560"/>
                </a:solidFill>
                <a:latin typeface="M PLUS 1 Medium" pitchFamily="50" charset="-128"/>
                <a:ea typeface="M PLUS 1 Medium" pitchFamily="50" charset="-128"/>
              </a:rPr>
              <a:t>三相交流生成部</a:t>
            </a:r>
          </a:p>
        </p:txBody>
      </p:sp>
      <p:sp>
        <p:nvSpPr>
          <p:cNvPr id="8" name="テキスト ボックス 7">
            <a:extLst>
              <a:ext uri="{FF2B5EF4-FFF2-40B4-BE49-F238E27FC236}">
                <a16:creationId xmlns:a16="http://schemas.microsoft.com/office/drawing/2014/main" id="{41CE32C1-BAB7-7091-B9FD-C73CCE190E74}"/>
              </a:ext>
            </a:extLst>
          </p:cNvPr>
          <p:cNvSpPr txBox="1"/>
          <p:nvPr/>
        </p:nvSpPr>
        <p:spPr>
          <a:xfrm>
            <a:off x="2232606" y="6002621"/>
            <a:ext cx="3042143" cy="369332"/>
          </a:xfrm>
          <a:prstGeom prst="rect">
            <a:avLst/>
          </a:prstGeom>
          <a:noFill/>
        </p:spPr>
        <p:txBody>
          <a:bodyPr wrap="square" rtlCol="0">
            <a:spAutoFit/>
          </a:bodyPr>
          <a:lstStyle/>
          <a:p>
            <a:r>
              <a:rPr kumimoji="1" lang="en-US" altLang="ja-JP" dirty="0">
                <a:solidFill>
                  <a:srgbClr val="3F5560"/>
                </a:solidFill>
                <a:latin typeface="M PLUS 1 Medium" pitchFamily="50" charset="-128"/>
                <a:ea typeface="M PLUS 1 Medium" pitchFamily="50" charset="-128"/>
              </a:rPr>
              <a:t>MATLAB </a:t>
            </a:r>
            <a:r>
              <a:rPr kumimoji="1" lang="ja-JP" altLang="en-US" dirty="0">
                <a:solidFill>
                  <a:srgbClr val="3F5560"/>
                </a:solidFill>
                <a:latin typeface="M PLUS 1 Medium" pitchFamily="50" charset="-128"/>
                <a:ea typeface="M PLUS 1 Medium" pitchFamily="50" charset="-128"/>
              </a:rPr>
              <a:t>制御器部</a:t>
            </a:r>
            <a:r>
              <a:rPr kumimoji="1" lang="en-US" altLang="ja-JP" dirty="0">
                <a:solidFill>
                  <a:srgbClr val="3F5560"/>
                </a:solidFill>
                <a:latin typeface="M PLUS 1 Medium" pitchFamily="50" charset="-128"/>
                <a:ea typeface="M PLUS 1 Medium" pitchFamily="50" charset="-128"/>
              </a:rPr>
              <a:t>(PI</a:t>
            </a:r>
            <a:r>
              <a:rPr kumimoji="1" lang="ja-JP" altLang="en-US" dirty="0">
                <a:solidFill>
                  <a:srgbClr val="3F5560"/>
                </a:solidFill>
                <a:latin typeface="M PLUS 1 Medium" pitchFamily="50" charset="-128"/>
                <a:ea typeface="M PLUS 1 Medium" pitchFamily="50" charset="-128"/>
              </a:rPr>
              <a:t>制御</a:t>
            </a:r>
            <a:r>
              <a:rPr kumimoji="1" lang="en-US" altLang="ja-JP" dirty="0">
                <a:solidFill>
                  <a:srgbClr val="3F5560"/>
                </a:solidFill>
                <a:latin typeface="M PLUS 1 Medium" pitchFamily="50" charset="-128"/>
                <a:ea typeface="M PLUS 1 Medium" pitchFamily="50" charset="-128"/>
              </a:rPr>
              <a:t>)</a:t>
            </a:r>
            <a:endParaRPr kumimoji="1" lang="ja-JP" altLang="en-US" dirty="0">
              <a:solidFill>
                <a:srgbClr val="3F5560"/>
              </a:solidFill>
              <a:latin typeface="M PLUS 1 Medium" pitchFamily="50" charset="-128"/>
              <a:ea typeface="M PLUS 1 Medium" pitchFamily="50" charset="-128"/>
            </a:endParaRPr>
          </a:p>
        </p:txBody>
      </p:sp>
      <p:sp>
        <p:nvSpPr>
          <p:cNvPr id="9" name="吹き出し: 四角形 8">
            <a:extLst>
              <a:ext uri="{FF2B5EF4-FFF2-40B4-BE49-F238E27FC236}">
                <a16:creationId xmlns:a16="http://schemas.microsoft.com/office/drawing/2014/main" id="{50C69A8B-1D4F-F822-1485-54F412759857}"/>
              </a:ext>
            </a:extLst>
          </p:cNvPr>
          <p:cNvSpPr/>
          <p:nvPr/>
        </p:nvSpPr>
        <p:spPr>
          <a:xfrm>
            <a:off x="9213075" y="585079"/>
            <a:ext cx="2705828" cy="777435"/>
          </a:xfrm>
          <a:prstGeom prst="wedgeRectCallout">
            <a:avLst>
              <a:gd name="adj1" fmla="val -17387"/>
              <a:gd name="adj2" fmla="val 71825"/>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ベクトル制御モデルの</a:t>
            </a:r>
            <a:endParaRPr kumimoji="1" lang="en-US" altLang="ja-JP" dirty="0">
              <a:solidFill>
                <a:srgbClr val="3F5560"/>
              </a:solidFill>
              <a:latin typeface="M PLUS 1 Medium" pitchFamily="50" charset="-128"/>
              <a:ea typeface="M PLUS 1 Medium" pitchFamily="50" charset="-128"/>
            </a:endParaRPr>
          </a:p>
          <a:p>
            <a:pPr algn="ctr"/>
            <a:r>
              <a:rPr kumimoji="1" lang="ja-JP" altLang="en-US" dirty="0">
                <a:solidFill>
                  <a:srgbClr val="3F5560"/>
                </a:solidFill>
                <a:latin typeface="M PLUS 1 Medium" pitchFamily="50" charset="-128"/>
                <a:ea typeface="M PLUS 1 Medium" pitchFamily="50" charset="-128"/>
              </a:rPr>
              <a:t>全体図</a:t>
            </a:r>
            <a:endParaRPr kumimoji="1" lang="en-US" altLang="ja-JP" dirty="0">
              <a:solidFill>
                <a:srgbClr val="3F5560"/>
              </a:solidFill>
              <a:latin typeface="M PLUS 1 Medium" pitchFamily="50" charset="-128"/>
              <a:ea typeface="M PLUS 1 Medium" pitchFamily="50" charset="-128"/>
            </a:endParaRPr>
          </a:p>
        </p:txBody>
      </p:sp>
      <p:sp>
        <p:nvSpPr>
          <p:cNvPr id="10" name="吹き出し: 四角形 9">
            <a:extLst>
              <a:ext uri="{FF2B5EF4-FFF2-40B4-BE49-F238E27FC236}">
                <a16:creationId xmlns:a16="http://schemas.microsoft.com/office/drawing/2014/main" id="{5DD9AC6B-B70E-3EBB-F407-5FFB3A992472}"/>
              </a:ext>
            </a:extLst>
          </p:cNvPr>
          <p:cNvSpPr/>
          <p:nvPr/>
        </p:nvSpPr>
        <p:spPr>
          <a:xfrm>
            <a:off x="6255749" y="3226194"/>
            <a:ext cx="2705828" cy="490121"/>
          </a:xfrm>
          <a:prstGeom prst="wedgeRectCallout">
            <a:avLst>
              <a:gd name="adj1" fmla="val 71272"/>
              <a:gd name="adj2" fmla="val -37920"/>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rgbClr val="3F5560"/>
                </a:solidFill>
                <a:latin typeface="M PLUS 1 Medium" pitchFamily="50" charset="-128"/>
                <a:ea typeface="M PLUS 1 Medium" pitchFamily="50" charset="-128"/>
              </a:rPr>
              <a:t>MATLAB</a:t>
            </a:r>
            <a:r>
              <a:rPr kumimoji="1" lang="ja-JP" altLang="en-US" dirty="0">
                <a:solidFill>
                  <a:srgbClr val="3F5560"/>
                </a:solidFill>
                <a:latin typeface="M PLUS 1 Medium" pitchFamily="50" charset="-128"/>
                <a:ea typeface="M PLUS 1 Medium" pitchFamily="50" charset="-128"/>
              </a:rPr>
              <a:t>内の</a:t>
            </a:r>
            <a:r>
              <a:rPr kumimoji="1" lang="en-US" altLang="ja-JP" dirty="0">
                <a:solidFill>
                  <a:srgbClr val="3F5560"/>
                </a:solidFill>
                <a:latin typeface="M PLUS 1 Medium" pitchFamily="50" charset="-128"/>
                <a:ea typeface="M PLUS 1 Medium" pitchFamily="50" charset="-128"/>
              </a:rPr>
              <a:t>API</a:t>
            </a:r>
            <a:r>
              <a:rPr kumimoji="1" lang="ja-JP" altLang="en-US" dirty="0">
                <a:solidFill>
                  <a:srgbClr val="3F5560"/>
                </a:solidFill>
                <a:latin typeface="M PLUS 1 Medium" pitchFamily="50" charset="-128"/>
                <a:ea typeface="M PLUS 1 Medium" pitchFamily="50" charset="-128"/>
              </a:rPr>
              <a:t>を使用</a:t>
            </a:r>
            <a:endParaRPr kumimoji="1" lang="en-US" altLang="ja-JP" dirty="0">
              <a:solidFill>
                <a:srgbClr val="3F5560"/>
              </a:solidFill>
              <a:latin typeface="M PLUS 1 Medium" pitchFamily="50" charset="-128"/>
              <a:ea typeface="M PLUS 1 Medium" pitchFamily="50" charset="-12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図 1" descr="ダイアグラム&#10;&#10;自動的に生成された説明">
            <a:extLst>
              <a:ext uri="{FF2B5EF4-FFF2-40B4-BE49-F238E27FC236}">
                <a16:creationId xmlns:a16="http://schemas.microsoft.com/office/drawing/2014/main" id="{46FA82CC-0F69-9C7C-99B3-5074AB2647FA}"/>
              </a:ext>
            </a:extLst>
          </p:cNvPr>
          <p:cNvPicPr>
            <a:picLocks noChangeAspect="1"/>
          </p:cNvPicPr>
          <p:nvPr/>
        </p:nvPicPr>
        <p:blipFill>
          <a:blip r:embed="rId4"/>
          <a:stretch>
            <a:fillRect/>
          </a:stretch>
        </p:blipFill>
        <p:spPr>
          <a:xfrm>
            <a:off x="753980" y="1651197"/>
            <a:ext cx="6174968" cy="4188726"/>
          </a:xfrm>
          <a:prstGeom prst="rect">
            <a:avLst/>
          </a:prstGeom>
        </p:spPr>
      </p:pic>
      <p:sp>
        <p:nvSpPr>
          <p:cNvPr id="3" name="吹き出し: 四角形 2">
            <a:extLst>
              <a:ext uri="{FF2B5EF4-FFF2-40B4-BE49-F238E27FC236}">
                <a16:creationId xmlns:a16="http://schemas.microsoft.com/office/drawing/2014/main" id="{22958626-E030-BC5C-C410-4AE0EA7AE56B}"/>
              </a:ext>
            </a:extLst>
          </p:cNvPr>
          <p:cNvSpPr/>
          <p:nvPr/>
        </p:nvSpPr>
        <p:spPr>
          <a:xfrm>
            <a:off x="261651" y="5520206"/>
            <a:ext cx="1506834" cy="639434"/>
          </a:xfrm>
          <a:prstGeom prst="wedgeRectCallout">
            <a:avLst>
              <a:gd name="adj1" fmla="val 41626"/>
              <a:gd name="adj2" fmla="val -75112"/>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オブザーバ</a:t>
            </a:r>
            <a:endParaRPr kumimoji="1" lang="en-US" altLang="ja-JP" dirty="0">
              <a:solidFill>
                <a:srgbClr val="3F5560"/>
              </a:solidFill>
              <a:latin typeface="M PLUS 1 Medium" pitchFamily="50" charset="-128"/>
              <a:ea typeface="M PLUS 1 Medium" pitchFamily="50" charset="-128"/>
            </a:endParaRPr>
          </a:p>
        </p:txBody>
      </p:sp>
      <p:sp>
        <p:nvSpPr>
          <p:cNvPr id="4" name="吹き出し: 四角形 3">
            <a:extLst>
              <a:ext uri="{FF2B5EF4-FFF2-40B4-BE49-F238E27FC236}">
                <a16:creationId xmlns:a16="http://schemas.microsoft.com/office/drawing/2014/main" id="{0C86A4D6-6F33-569C-05E8-81B95C31B5C5}"/>
              </a:ext>
            </a:extLst>
          </p:cNvPr>
          <p:cNvSpPr/>
          <p:nvPr/>
        </p:nvSpPr>
        <p:spPr>
          <a:xfrm>
            <a:off x="1974324" y="1530632"/>
            <a:ext cx="1506834" cy="639434"/>
          </a:xfrm>
          <a:prstGeom prst="wedgeRectCallout">
            <a:avLst>
              <a:gd name="adj1" fmla="val 51249"/>
              <a:gd name="adj2" fmla="val 78974"/>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制御対象</a:t>
            </a:r>
            <a:endParaRPr kumimoji="1" lang="en-US" altLang="ja-JP" dirty="0">
              <a:solidFill>
                <a:srgbClr val="3F5560"/>
              </a:solidFill>
              <a:latin typeface="M PLUS 1 Medium" pitchFamily="50" charset="-128"/>
              <a:ea typeface="M PLUS 1 Medium" pitchFamily="50" charset="-128"/>
            </a:endParaRPr>
          </a:p>
        </p:txBody>
      </p:sp>
      <p:pic>
        <p:nvPicPr>
          <p:cNvPr id="5" name="図 4" descr="カレンダー が含まれている画像&#10;&#10;自動的に生成された説明">
            <a:extLst>
              <a:ext uri="{FF2B5EF4-FFF2-40B4-BE49-F238E27FC236}">
                <a16:creationId xmlns:a16="http://schemas.microsoft.com/office/drawing/2014/main" id="{E6ED8D4D-947E-0014-0AD5-218F7D4E8B85}"/>
              </a:ext>
            </a:extLst>
          </p:cNvPr>
          <p:cNvPicPr>
            <a:picLocks noChangeAspect="1"/>
          </p:cNvPicPr>
          <p:nvPr/>
        </p:nvPicPr>
        <p:blipFill>
          <a:blip r:embed="rId5"/>
          <a:stretch>
            <a:fillRect/>
          </a:stretch>
        </p:blipFill>
        <p:spPr>
          <a:xfrm>
            <a:off x="7660646" y="1122170"/>
            <a:ext cx="3581900" cy="2095792"/>
          </a:xfrm>
          <a:prstGeom prst="rect">
            <a:avLst/>
          </a:prstGeom>
        </p:spPr>
      </p:pic>
      <p:pic>
        <p:nvPicPr>
          <p:cNvPr id="6" name="図 5" descr="ダイアグラム, 概略図&#10;&#10;自動的に生成された説明">
            <a:extLst>
              <a:ext uri="{FF2B5EF4-FFF2-40B4-BE49-F238E27FC236}">
                <a16:creationId xmlns:a16="http://schemas.microsoft.com/office/drawing/2014/main" id="{5EC854B9-CFF0-668B-1FB1-0E18658D2739}"/>
              </a:ext>
            </a:extLst>
          </p:cNvPr>
          <p:cNvPicPr>
            <a:picLocks noChangeAspect="1"/>
          </p:cNvPicPr>
          <p:nvPr/>
        </p:nvPicPr>
        <p:blipFill>
          <a:blip r:embed="rId6"/>
          <a:stretch>
            <a:fillRect/>
          </a:stretch>
        </p:blipFill>
        <p:spPr>
          <a:xfrm>
            <a:off x="8496618" y="3429000"/>
            <a:ext cx="2295845" cy="3029373"/>
          </a:xfrm>
          <a:prstGeom prst="rect">
            <a:avLst/>
          </a:prstGeom>
        </p:spPr>
      </p:pic>
      <p:sp>
        <p:nvSpPr>
          <p:cNvPr id="7" name="吹き出し: 四角形 6">
            <a:extLst>
              <a:ext uri="{FF2B5EF4-FFF2-40B4-BE49-F238E27FC236}">
                <a16:creationId xmlns:a16="http://schemas.microsoft.com/office/drawing/2014/main" id="{95089FD8-8D7B-DC7A-7663-1802618282AE}"/>
              </a:ext>
            </a:extLst>
          </p:cNvPr>
          <p:cNvSpPr/>
          <p:nvPr/>
        </p:nvSpPr>
        <p:spPr>
          <a:xfrm>
            <a:off x="8704975" y="249486"/>
            <a:ext cx="2087488" cy="799367"/>
          </a:xfrm>
          <a:prstGeom prst="wedgeRectCallout">
            <a:avLst>
              <a:gd name="adj1" fmla="val -20443"/>
              <a:gd name="adj2" fmla="val 69201"/>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座標変換後は</a:t>
            </a:r>
            <a:endParaRPr kumimoji="1" lang="en-US" altLang="ja-JP" dirty="0">
              <a:solidFill>
                <a:srgbClr val="3F5560"/>
              </a:solidFill>
              <a:latin typeface="M PLUS 1 Medium" pitchFamily="50" charset="-128"/>
              <a:ea typeface="M PLUS 1 Medium" pitchFamily="50" charset="-128"/>
            </a:endParaRPr>
          </a:p>
          <a:p>
            <a:pPr algn="ctr"/>
            <a:r>
              <a:rPr kumimoji="1" lang="ja-JP" altLang="en-US" dirty="0">
                <a:solidFill>
                  <a:srgbClr val="3F5560"/>
                </a:solidFill>
                <a:latin typeface="M PLUS 1 Medium" pitchFamily="50" charset="-128"/>
                <a:ea typeface="M PLUS 1 Medium" pitchFamily="50" charset="-128"/>
              </a:rPr>
              <a:t>直流モータモデル</a:t>
            </a:r>
            <a:endParaRPr kumimoji="1" lang="en-US" altLang="ja-JP" dirty="0">
              <a:solidFill>
                <a:srgbClr val="3F5560"/>
              </a:solidFill>
              <a:latin typeface="M PLUS 1 Medium" pitchFamily="50" charset="-128"/>
              <a:ea typeface="M PLUS 1 Medium" pitchFamily="50" charset="-12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2" name="MOV_1145">
            <a:hlinkClick r:id="" action="ppaction://media"/>
            <a:extLst>
              <a:ext uri="{FF2B5EF4-FFF2-40B4-BE49-F238E27FC236}">
                <a16:creationId xmlns:a16="http://schemas.microsoft.com/office/drawing/2014/main" id="{09D9EBAC-0B5B-298C-B1D1-FAA2055D29F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695858" y="2769705"/>
            <a:ext cx="5972683" cy="3359634"/>
          </a:xfrm>
          <a:prstGeom prst="rect">
            <a:avLst/>
          </a:prstGeom>
        </p:spPr>
      </p:pic>
      <p:pic>
        <p:nvPicPr>
          <p:cNvPr id="3" name="図 2" descr="テキスト&#10;&#10;自動的に生成された説明">
            <a:extLst>
              <a:ext uri="{FF2B5EF4-FFF2-40B4-BE49-F238E27FC236}">
                <a16:creationId xmlns:a16="http://schemas.microsoft.com/office/drawing/2014/main" id="{F2045E0D-C284-FBE3-C99C-1E0A67B0CDBE}"/>
              </a:ext>
            </a:extLst>
          </p:cNvPr>
          <p:cNvPicPr>
            <a:picLocks noChangeAspect="1"/>
          </p:cNvPicPr>
          <p:nvPr/>
        </p:nvPicPr>
        <p:blipFill>
          <a:blip r:embed="rId7"/>
          <a:stretch>
            <a:fillRect/>
          </a:stretch>
        </p:blipFill>
        <p:spPr>
          <a:xfrm>
            <a:off x="354075" y="2998738"/>
            <a:ext cx="5156326" cy="2901567"/>
          </a:xfrm>
          <a:prstGeom prst="rect">
            <a:avLst/>
          </a:prstGeom>
        </p:spPr>
      </p:pic>
      <p:sp>
        <p:nvSpPr>
          <p:cNvPr id="4" name="吹き出し: 四角形 3">
            <a:extLst>
              <a:ext uri="{FF2B5EF4-FFF2-40B4-BE49-F238E27FC236}">
                <a16:creationId xmlns:a16="http://schemas.microsoft.com/office/drawing/2014/main" id="{597D39AE-ED48-9AD2-8B1C-7F3315471C70}"/>
              </a:ext>
            </a:extLst>
          </p:cNvPr>
          <p:cNvSpPr/>
          <p:nvPr/>
        </p:nvSpPr>
        <p:spPr>
          <a:xfrm>
            <a:off x="7771671" y="1354772"/>
            <a:ext cx="2705828" cy="1119826"/>
          </a:xfrm>
          <a:prstGeom prst="wedgeRectCallout">
            <a:avLst>
              <a:gd name="adj1" fmla="val -17387"/>
              <a:gd name="adj2" fmla="val 71825"/>
            </a:avLst>
          </a:prstGeom>
          <a:noFill/>
          <a:ln w="28575">
            <a:solidFill>
              <a:srgbClr val="3F55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solidFill>
                  <a:srgbClr val="3F5560"/>
                </a:solidFill>
                <a:latin typeface="M PLUS 1 Medium" pitchFamily="50" charset="-128"/>
                <a:ea typeface="M PLUS 1 Medium" pitchFamily="50" charset="-128"/>
              </a:rPr>
              <a:t>実機の応答特性の取得</a:t>
            </a:r>
            <a:endParaRPr kumimoji="1" lang="en-US" altLang="ja-JP" dirty="0">
              <a:solidFill>
                <a:srgbClr val="3F5560"/>
              </a:solidFill>
              <a:latin typeface="M PLUS 1 Medium" pitchFamily="50" charset="-128"/>
              <a:ea typeface="M PLUS 1 Medium" pitchFamily="50" charset="-128"/>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21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mute="1">
                <p:cTn id="1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TotalTime>
  <Words>693</Words>
  <Application>Microsoft Office PowerPoint</Application>
  <PresentationFormat>ワイド画面</PresentationFormat>
  <Paragraphs>95</Paragraphs>
  <Slides>12</Slides>
  <Notes>12</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M PLUS 1 Medium</vt:lpstr>
      <vt:lpstr>游ゴシック</vt:lpstr>
      <vt:lpstr>Arial</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me2208@akashi.kosen-ac.jp</cp:lastModifiedBy>
  <cp:revision>20</cp:revision>
  <dcterms:created xsi:type="dcterms:W3CDTF">2022-10-02T10:33:53Z</dcterms:created>
  <dcterms:modified xsi:type="dcterms:W3CDTF">2022-10-03T16:24:56Z</dcterms:modified>
</cp:coreProperties>
</file>